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</p:sldMasterIdLst>
  <p:notesMasterIdLst>
    <p:notesMasterId r:id="rId15"/>
  </p:notesMasterIdLst>
  <p:sldIdLst>
    <p:sldId id="371" r:id="rId4"/>
    <p:sldId id="877" r:id="rId5"/>
    <p:sldId id="876" r:id="rId6"/>
    <p:sldId id="832" r:id="rId7"/>
    <p:sldId id="771" r:id="rId8"/>
    <p:sldId id="775" r:id="rId9"/>
    <p:sldId id="777" r:id="rId10"/>
    <p:sldId id="856" r:id="rId11"/>
    <p:sldId id="773" r:id="rId12"/>
    <p:sldId id="819" r:id="rId13"/>
    <p:sldId id="788" r:id="rId14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49031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2822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58195" indent="4763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1984" indent="6349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819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1778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8740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5703" algn="l" defTabSz="913925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0000FF"/>
    <a:srgbClr val="006C31"/>
    <a:srgbClr val="FF9900"/>
    <a:srgbClr val="D7D7D7"/>
    <a:srgbClr val="B2B2B2"/>
    <a:srgbClr val="0066FF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412" autoAdjust="0"/>
    <p:restoredTop sz="99886" autoAdjust="0"/>
  </p:normalViewPr>
  <p:slideViewPr>
    <p:cSldViewPr>
      <p:cViewPr>
        <p:scale>
          <a:sx n="75" d="100"/>
          <a:sy n="75" d="100"/>
        </p:scale>
        <p:origin x="-2100" y="-264"/>
      </p:cViewPr>
      <p:guideLst>
        <p:guide orient="horz" pos="3025"/>
        <p:guide pos="403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0B5208C1-B8DE-495C-AB68-586F3B443AA3}" type="datetimeFigureOut">
              <a:rPr lang="ru-RU"/>
              <a:pPr>
                <a:defRPr/>
              </a:pPr>
              <a:t>17.05.2021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20E23384-BB42-41B0-9D1B-24428AFF10D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068936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49031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2822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58195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1984" algn="l" defTabSz="902822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1672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5975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80287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4626" algn="l" defTabSz="90866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868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F7566967-6789-453C-AD86-1A7B3359D806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4A311F-2E64-4729-861A-1F89DD3FC35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8523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2950"/>
            <a:ext cx="4953000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789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FE3D5C5F-0503-4415-BC72-5B3C89FD176C}" type="slidenum">
              <a:rPr 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BE88-D4FE-423B-8B44-479CA9B8300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041634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1" y="1920241"/>
            <a:ext cx="10992307" cy="2560320"/>
          </a:xfrm>
          <a:ln>
            <a:noFill/>
          </a:ln>
        </p:spPr>
        <p:txBody>
          <a:bodyPr tIns="0" rIns="2547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1" y="4519950"/>
            <a:ext cx="10996574" cy="2453640"/>
          </a:xfrm>
        </p:spPr>
        <p:txBody>
          <a:bodyPr lIns="0" rIns="25470"/>
          <a:lstStyle>
            <a:lvl1pPr marL="0" marR="63695" indent="0" algn="r">
              <a:buNone/>
              <a:defRPr>
                <a:solidFill>
                  <a:schemeClr val="tx1"/>
                </a:solidFill>
              </a:defRPr>
            </a:lvl1pPr>
            <a:lvl2pPr marL="636915" indent="0" algn="ctr">
              <a:buNone/>
            </a:lvl2pPr>
            <a:lvl3pPr marL="1273809" indent="0" algn="ctr">
              <a:buNone/>
            </a:lvl3pPr>
            <a:lvl4pPr marL="1910701" indent="0" algn="ctr">
              <a:buNone/>
            </a:lvl4pPr>
            <a:lvl5pPr marL="2547598" indent="0" algn="ctr">
              <a:buNone/>
            </a:lvl5pPr>
            <a:lvl6pPr marL="3184506" indent="0" algn="ctr">
              <a:buNone/>
            </a:lvl6pPr>
            <a:lvl7pPr marL="3821419" indent="0" algn="ctr">
              <a:buNone/>
            </a:lvl7pPr>
            <a:lvl8pPr marL="4458318" indent="0" algn="ctr">
              <a:buNone/>
            </a:lvl8pPr>
            <a:lvl9pPr marL="509522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5/17/2021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59581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890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9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163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1" y="1920241"/>
            <a:ext cx="10992307" cy="2560320"/>
          </a:xfrm>
          <a:ln>
            <a:noFill/>
          </a:ln>
        </p:spPr>
        <p:txBody>
          <a:bodyPr tIns="0" rIns="2545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1" y="4519950"/>
            <a:ext cx="10996574" cy="2453640"/>
          </a:xfrm>
        </p:spPr>
        <p:txBody>
          <a:bodyPr lIns="0" rIns="25453"/>
          <a:lstStyle>
            <a:lvl1pPr marL="0" marR="63657" indent="0" algn="r">
              <a:buNone/>
              <a:defRPr>
                <a:solidFill>
                  <a:schemeClr val="tx1"/>
                </a:solidFill>
              </a:defRPr>
            </a:lvl1pPr>
            <a:lvl2pPr marL="636531" indent="0" algn="ctr">
              <a:buNone/>
            </a:lvl2pPr>
            <a:lvl3pPr marL="1273036" indent="0" algn="ctr">
              <a:buNone/>
            </a:lvl3pPr>
            <a:lvl4pPr marL="1909545" indent="0" algn="ctr">
              <a:buNone/>
            </a:lvl4pPr>
            <a:lvl5pPr marL="2546055" indent="0" algn="ctr">
              <a:buNone/>
            </a:lvl5pPr>
            <a:lvl6pPr marL="3182575" indent="0" algn="ctr">
              <a:buNone/>
            </a:lvl6pPr>
            <a:lvl7pPr marL="3819108" indent="0" algn="ctr">
              <a:buNone/>
            </a:lvl7pPr>
            <a:lvl8pPr marL="4455623" indent="0" algn="ctr">
              <a:buNone/>
            </a:lvl8pPr>
            <a:lvl9pPr marL="50921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21B1-853D-4EC3-B1BF-A99AB9C689B5}" type="datetime1">
              <a:rPr lang="en-US"/>
              <a:pPr>
                <a:defRPr/>
              </a:pPr>
              <a:t>5/17/2021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3DA0A-5A20-4439-BD60-A740174D13F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013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FE9333-E300-4B70-AE97-8380257C6639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983026-4C9D-4802-8ED0-D1A01636A5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3315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3"/>
            <a:ext cx="10881360" cy="2113598"/>
          </a:xfrm>
        </p:spPr>
        <p:txBody>
          <a:bodyPr lIns="63657" rIns="6365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301EB2-0976-4F97-B651-17FF2ED24355}" type="datetime1">
              <a:rPr lang="en-US"/>
              <a:pPr>
                <a:defRPr/>
              </a:pPr>
              <a:t>5/17/2021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FC6282-44C8-4A52-AF35-24DEBCBDB8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267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EF0FF1-5ABB-4666-9451-E3E9A758EF96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A7E73-B7D8-476F-9FC4-15047A2813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8968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1"/>
            <a:ext cx="5656263" cy="923091"/>
          </a:xfrm>
        </p:spPr>
        <p:txBody>
          <a:bodyPr lIns="63657" tIns="0" rIns="6365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57" tIns="0" rIns="6365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72CBE-A7D1-4F05-9197-207C9D5F4ADA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50653B-EB53-4B36-8D16-76DAF1CDA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6372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1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44CDF5-02BE-42F3-A229-753EB809CB94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D7733E-4B86-47B6-9E02-6DF1D4486B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117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1E9FF-367D-4F62-9A6E-4CC5353D9BF8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00D55-0B21-4109-987D-2B7C549E87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77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2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53" rIns="25453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1B00-F8B7-4816-AFAD-2442C4BEB54C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0B583-6379-4FA9-931A-13B914A20C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904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03083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90"/>
            <a:ext cx="7361239" cy="5761036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06" tIns="63657" rIns="127306" bIns="6365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06" tIns="63657" rIns="127306" bIns="6365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7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1"/>
            <a:ext cx="6667500" cy="89376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2" y="1647808"/>
            <a:ext cx="3097987" cy="2215668"/>
          </a:xfrm>
        </p:spPr>
        <p:txBody>
          <a:bodyPr lIns="63657" rIns="63657" bIns="6365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04" rIns="63657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FD66BB-8524-4F06-B41C-C5F36B30FA8E}" type="datetime1">
              <a:rPr lang="en-US"/>
              <a:pPr>
                <a:defRPr/>
              </a:pPr>
              <a:t>5/17/2021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97D98-01B8-4AAC-810F-3BB729FC5C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67125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8634F5-E4E9-4201-B537-BF6DF565A5A2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0D7F7-1714-4006-AF65-2F7BD27AB2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1866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9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3400C-CEC2-40F2-BD84-C176E2D717EB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246C7E-A79D-463D-B9D0-577224B98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7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1" y="1920241"/>
            <a:ext cx="10992307" cy="2560320"/>
          </a:xfrm>
          <a:ln>
            <a:noFill/>
          </a:ln>
        </p:spPr>
        <p:txBody>
          <a:bodyPr tIns="0" rIns="25459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9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1" y="4519950"/>
            <a:ext cx="10996574" cy="2453640"/>
          </a:xfrm>
        </p:spPr>
        <p:txBody>
          <a:bodyPr lIns="0" rIns="25459"/>
          <a:lstStyle>
            <a:lvl1pPr marL="0" marR="63667" indent="0" algn="r">
              <a:buNone/>
              <a:defRPr>
                <a:solidFill>
                  <a:schemeClr val="tx1"/>
                </a:solidFill>
              </a:defRPr>
            </a:lvl1pPr>
            <a:lvl2pPr marL="636641" indent="0" algn="ctr">
              <a:buNone/>
            </a:lvl2pPr>
            <a:lvl3pPr marL="1273259" indent="0" algn="ctr">
              <a:buNone/>
            </a:lvl3pPr>
            <a:lvl4pPr marL="1909876" indent="0" algn="ctr">
              <a:buNone/>
            </a:lvl4pPr>
            <a:lvl5pPr marL="2546496" indent="0" algn="ctr">
              <a:buNone/>
            </a:lvl5pPr>
            <a:lvl6pPr marL="3183126" indent="0" algn="ctr">
              <a:buNone/>
            </a:lvl6pPr>
            <a:lvl7pPr marL="3819769" indent="0" algn="ctr">
              <a:buNone/>
            </a:lvl7pPr>
            <a:lvl8pPr marL="4456393" indent="0" algn="ctr">
              <a:buNone/>
            </a:lvl8pPr>
            <a:lvl9pPr marL="509301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DB2D9-19B5-4FA0-874B-5CE9D7E38FFA}" type="datetime1">
              <a:rPr lang="en-US"/>
              <a:pPr>
                <a:defRPr/>
              </a:pPr>
              <a:t>5/17/2021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49E78F-5FA9-40F5-8CF0-C0D8554A80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8931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10340-6170-45DC-8249-EB04AB01ED06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52F088-9A66-49A1-8B47-9DCCA406CF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8394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3"/>
            <a:ext cx="10881360" cy="2113598"/>
          </a:xfrm>
        </p:spPr>
        <p:txBody>
          <a:bodyPr lIns="63667" rIns="6366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09B86-F176-4A34-B0A6-971C55CAA28C}" type="datetime1">
              <a:rPr lang="en-US"/>
              <a:pPr>
                <a:defRPr/>
              </a:pPr>
              <a:t>5/17/2021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3D7E9-57F2-4680-A59B-256F6B21ECF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75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02473-647D-4022-9190-7F621795A32A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F0C20-35BD-4581-990B-797661CF5C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743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1"/>
            <a:ext cx="5656263" cy="923091"/>
          </a:xfrm>
        </p:spPr>
        <p:txBody>
          <a:bodyPr lIns="63667" tIns="0" rIns="6366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67" tIns="0" rIns="6366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195E0-3D0C-4151-896E-7A10FDC658AE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A4A8EB-15FB-4E13-B584-8FC2BF5D80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993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1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84C4A6-F451-46AE-AC9B-39F5344D81F1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62F45-2161-4458-AC2E-9EA1A32EF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66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0B29-EA09-4366-B7F7-C84793A318DA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F97A6F-C494-4582-8D16-DDD93B082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325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9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33"/>
            <a:ext cx="10881360" cy="2113598"/>
          </a:xfrm>
        </p:spPr>
        <p:txBody>
          <a:bodyPr lIns="63695" rIns="63695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5/17/2021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2483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2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59" rIns="25459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16D1B-A802-4CD0-92DD-22B719A68636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68170-1EEB-45CF-AB74-656BEF119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716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90"/>
            <a:ext cx="7361239" cy="5761036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28" tIns="63667" rIns="127328" bIns="6366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28" tIns="63667" rIns="127328" bIns="6366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7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1"/>
            <a:ext cx="6667500" cy="89376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2" y="1647808"/>
            <a:ext cx="3097987" cy="2215668"/>
          </a:xfrm>
        </p:spPr>
        <p:txBody>
          <a:bodyPr lIns="63667" rIns="63667" bIns="6366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22" rIns="63667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EE53D-62DE-4AD6-ACC2-F9217831647C}" type="datetime1">
              <a:rPr lang="en-US"/>
              <a:pPr>
                <a:defRPr/>
              </a:pPr>
              <a:t>5/17/2021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D5EEC-1773-465A-9301-55CBBEF7F16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380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3C89D-3AB7-4DB6-B89F-2C4106349B5C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79CD38-330F-42B3-989C-85C533435F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5362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9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F1EE6-1AE6-4E33-9059-92E3FD77ED13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CD42F-038E-4E70-AAB3-DBCD388911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6026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0" y="2688120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7378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1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1"/>
            <a:ext cx="5656263" cy="923091"/>
          </a:xfrm>
        </p:spPr>
        <p:txBody>
          <a:bodyPr lIns="63695" tIns="0" rIns="63695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95" tIns="0" rIns="63695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100" b="1"/>
            </a:lvl4pPr>
            <a:lvl5pPr>
              <a:buNone/>
              <a:defRPr sz="21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09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29358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1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600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4103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09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70" rIns="25470"/>
          <a:lstStyle>
            <a:lvl1pPr marL="0" indent="0" algn="l">
              <a:buNone/>
              <a:defRPr sz="21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2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8887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90"/>
            <a:ext cx="7361239" cy="5761036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83" tIns="63695" rIns="127383" bIns="6369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83" tIns="63695" rIns="127383" bIns="6369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7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1"/>
            <a:ext cx="6667500" cy="89376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2" y="1647808"/>
            <a:ext cx="3097987" cy="2215668"/>
          </a:xfrm>
        </p:spPr>
        <p:txBody>
          <a:bodyPr lIns="63695" rIns="63695" bIns="63695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61" rIns="63695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5/17/2021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54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3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83" tIns="63695" rIns="127383" bIns="6369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0"/>
            <a:ext cx="11522075" cy="1600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9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83" tIns="63695" rIns="127383" bIns="6369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47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6" y="284164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1" r:id="rId1"/>
    <p:sldLayoutId id="2147488949" r:id="rId2"/>
    <p:sldLayoutId id="2147488982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83" r:id="rId9"/>
    <p:sldLayoutId id="2147488955" r:id="rId10"/>
    <p:sldLayoutId id="214748895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7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467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203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93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042" indent="-376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954" indent="-3379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9341" indent="-3379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730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4119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0224" indent="-29298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974" indent="-25476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7120" indent="-254767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9273" indent="-25476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9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8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7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5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45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14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83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52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3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06" tIns="63657" rIns="127306" bIns="6365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0"/>
            <a:ext cx="11522075" cy="1600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5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06" tIns="63657" rIns="127306" bIns="6365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5DAFA8F-8388-43A8-8218-4C5945ED3C55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47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A8C1D64-E12B-4E01-9411-5B427B201C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6" y="284164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4" r:id="rId1"/>
    <p:sldLayoutId id="2147488957" r:id="rId2"/>
    <p:sldLayoutId id="2147488985" r:id="rId3"/>
    <p:sldLayoutId id="2147488958" r:id="rId4"/>
    <p:sldLayoutId id="2147488959" r:id="rId5"/>
    <p:sldLayoutId id="2147488960" r:id="rId6"/>
    <p:sldLayoutId id="2147488961" r:id="rId7"/>
    <p:sldLayoutId id="2147488962" r:id="rId8"/>
    <p:sldLayoutId id="2147488986" r:id="rId9"/>
    <p:sldLayoutId id="2147488963" r:id="rId10"/>
    <p:sldLayoutId id="214748896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7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467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203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93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042" indent="-376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5366" indent="-3379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755" indent="-3379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0144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2531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8756" indent="-29281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3357" indent="-25461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5269" indent="-254612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7190" indent="-25461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5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0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5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60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25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91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56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21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3"/>
            <a:ext cx="12827000" cy="145732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28" tIns="63667" rIns="127328" bIns="6366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0"/>
            <a:ext cx="11522075" cy="1600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6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28" tIns="63667" rIns="127328" bIns="6366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F208EFD-545F-43A9-AEB8-53F36EAF653D}" type="datetime1">
              <a:rPr lang="en-US"/>
              <a:pPr>
                <a:defRPr/>
              </a:pPr>
              <a:t>5/17/2021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47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4A98744-95EA-45A9-9E65-25A7D2059F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6986" y="284164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7" r:id="rId1"/>
    <p:sldLayoutId id="2147488965" r:id="rId2"/>
    <p:sldLayoutId id="2147488988" r:id="rId3"/>
    <p:sldLayoutId id="2147488966" r:id="rId4"/>
    <p:sldLayoutId id="2147488967" r:id="rId5"/>
    <p:sldLayoutId id="2147488968" r:id="rId6"/>
    <p:sldLayoutId id="2147488969" r:id="rId7"/>
    <p:sldLayoutId id="2147488970" r:id="rId8"/>
    <p:sldLayoutId id="2147488989" r:id="rId9"/>
    <p:sldLayoutId id="2147488971" r:id="rId10"/>
    <p:sldLayoutId id="214748897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73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467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203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93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042" indent="-376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954" indent="-3379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755" indent="-3379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0144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2531" indent="-2871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9175" indent="-29286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3818" indent="-254656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5797" indent="-254656" algn="l" rtl="0" eaLnBrk="1" latinLnBrk="0" hangingPunct="1">
        <a:spcBef>
          <a:spcPct val="20000"/>
        </a:spcBef>
        <a:buClr>
          <a:schemeClr val="tx2"/>
        </a:buClr>
        <a:buChar char="•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3437784" indent="-254656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6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2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8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64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312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97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63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30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565" indent="-285601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408" indent="-228482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9372" indent="-228482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6334" indent="-228482" defTabSz="127886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3295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0262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7223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4185" indent="-228482" defTabSz="127886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9CF90B1-DFD7-4AAB-BE6A-3FD88E896483}" type="slidenum">
              <a:rPr lang="en-US" sz="16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6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8"/>
            <a:ext cx="12801600" cy="100012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40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5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3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40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434" tIns="64220" rIns="128434" bIns="64220" anchor="ctr"/>
          <a:lstStyle/>
          <a:p>
            <a:pPr algn="ctr" defTabSz="1278865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89"/>
            <a:ext cx="12801600" cy="15300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434" tIns="64220" rIns="128434" bIns="64220">
            <a:spAutoFit/>
          </a:bodyPr>
          <a:lstStyle/>
          <a:p>
            <a:pPr algn="ctr" defTabSz="1283677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3677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18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мая 2021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283677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3677">
              <a:defRPr/>
            </a:pPr>
            <a:endParaRPr lang="ru-RU" sz="21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84" y="536997"/>
            <a:ext cx="12781965" cy="8375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434" tIns="64220" rIns="128434" bIns="64220">
            <a:spAutoFit/>
          </a:bodyPr>
          <a:lstStyle/>
          <a:p>
            <a:pPr algn="ctr" defTabSz="1283677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3677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9" y="62570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2021 г.)</a:t>
            </a:r>
            <a:endParaRPr lang="ru-RU" sz="21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072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072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0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5" y="2062160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8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70285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1" y="5161193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6051550" y="647700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04053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47" y="540702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9" y="375443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1" y="6339118"/>
            <a:ext cx="1306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5" y="5810352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4" y="617378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4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8" y="397033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9" y="420211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9" y="7115407"/>
            <a:ext cx="6715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9" y="6108930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8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1"/>
            <a:ext cx="15144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7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654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3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5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1" y="474503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20" y="3594330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3"/>
            <a:ext cx="14239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8" y="8131173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9" y="3927705"/>
            <a:ext cx="19192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0" y="4432528"/>
            <a:ext cx="14700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1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1"/>
            <a:ext cx="1306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4" y="2675167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85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30900" name="Группа 359"/>
          <p:cNvGrpSpPr>
            <a:grpSpLocks/>
          </p:cNvGrpSpPr>
          <p:nvPr/>
        </p:nvGrpSpPr>
        <p:grpSpPr bwMode="auto">
          <a:xfrm>
            <a:off x="457199" y="8169288"/>
            <a:ext cx="5842001" cy="1087437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0901" name="Прямоугольник 362"/>
          <p:cNvSpPr>
            <a:spLocks noChangeArrowheads="1"/>
          </p:cNvSpPr>
          <p:nvPr/>
        </p:nvSpPr>
        <p:spPr bwMode="auto">
          <a:xfrm>
            <a:off x="1087448" y="8561401"/>
            <a:ext cx="5222875" cy="73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37" tIns="45481" rIns="90937" bIns="45481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2021 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5" y="6248629"/>
            <a:ext cx="8128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8" y="3859877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6" y="6705616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0914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3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36" y="7599575"/>
              <a:ext cx="500381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2989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923" name="Rectangle 58"/>
          <p:cNvSpPr>
            <a:spLocks noChangeArrowheads="1"/>
          </p:cNvSpPr>
          <p:nvPr/>
        </p:nvSpPr>
        <p:spPr bwMode="auto">
          <a:xfrm>
            <a:off x="2733679" y="1225559"/>
            <a:ext cx="9610725" cy="775332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51" tIns="63877" rIns="127751" bIns="63877">
            <a:spAutoFit/>
          </a:bodyPr>
          <a:lstStyle/>
          <a:p>
            <a:pPr algn="ctr" defTabSz="1272515"/>
            <a:r>
              <a:rPr lang="ru-RU" altLang="ru-RU" sz="2100" b="1" dirty="0">
                <a:solidFill>
                  <a:srgbClr val="000000"/>
                </a:solidFill>
              </a:rPr>
              <a:t>В 2021 году с нарастающим итогом 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зарегистрирован </a:t>
            </a:r>
            <a:endParaRPr lang="ru-RU" altLang="ru-RU" sz="2100" b="1" dirty="0">
              <a:solidFill>
                <a:srgbClr val="000000"/>
              </a:solidFill>
            </a:endParaRPr>
          </a:p>
          <a:p>
            <a:pPr algn="ctr" defTabSz="1272515"/>
            <a:r>
              <a:rPr lang="ru-RU" altLang="ru-RU" sz="2100" b="1" dirty="0" smtClean="0">
                <a:solidFill>
                  <a:srgbClr val="FF0000"/>
                </a:solidFill>
              </a:rPr>
              <a:t>31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 случай </a:t>
            </a:r>
            <a:r>
              <a:rPr lang="ru-RU" altLang="ru-RU" sz="2100" b="1" dirty="0">
                <a:solidFill>
                  <a:srgbClr val="000000"/>
                </a:solidFill>
              </a:rPr>
              <a:t>отравления угарным газом.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7604131" y="506097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979215" y="5493548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8324179" y="546817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4689664" y="297181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8903104" y="4350589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10533972" y="7373172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10544174" y="845505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6236729" y="6780976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  <a:endParaRPr lang="ru-RU" sz="21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7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27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7"/>
            <a:ext cx="12058650" cy="82391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6" y="5210694"/>
            <a:ext cx="1717506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6" y="2133615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7" y="3886216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34"/>
            <a:ext cx="1288596" cy="1240457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5" y="2062160"/>
            <a:ext cx="112553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13281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82" y="327659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1" y="516889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2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1" y="4906804"/>
            <a:ext cx="1172732" cy="1382998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11761"/>
            <a:ext cx="1141412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47" y="5407022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9" y="375443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1" y="6261327"/>
            <a:ext cx="1306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5" y="5810349"/>
            <a:ext cx="1676320" cy="1598303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4" y="6166078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84"/>
            <a:ext cx="1615730" cy="197943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34" y="6872674"/>
            <a:ext cx="999683" cy="97594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1" y="6705599"/>
            <a:ext cx="1584232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1" y="3970335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9" y="4202110"/>
            <a:ext cx="11414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9" y="7123110"/>
            <a:ext cx="6715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9" y="6116636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16" y="6781800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87316"/>
            <a:ext cx="15144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7" y="6544330"/>
            <a:ext cx="1480011" cy="122808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56"/>
            <a:ext cx="1736756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34216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45361"/>
            <a:ext cx="95885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31" y="7609520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36"/>
            <a:ext cx="12477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5" y="4299157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1" y="4745036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9" y="3602035"/>
            <a:ext cx="7715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898"/>
            <a:ext cx="142398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9" y="3935410"/>
            <a:ext cx="1919286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0" y="4440236"/>
            <a:ext cx="14700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1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87416"/>
            <a:ext cx="1306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4" y="2682872"/>
            <a:ext cx="634999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696182"/>
            <a:ext cx="1647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5" y="6248629"/>
            <a:ext cx="8128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35"/>
            <a:ext cx="671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2949" name="Группа 101"/>
          <p:cNvGrpSpPr>
            <a:grpSpLocks/>
          </p:cNvGrpSpPr>
          <p:nvPr/>
        </p:nvGrpSpPr>
        <p:grpSpPr bwMode="auto">
          <a:xfrm>
            <a:off x="381005" y="1219201"/>
            <a:ext cx="2397125" cy="2405063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1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958" name="Группа 234"/>
          <p:cNvGrpSpPr>
            <a:grpSpLocks/>
          </p:cNvGrpSpPr>
          <p:nvPr/>
        </p:nvGrpSpPr>
        <p:grpSpPr bwMode="auto">
          <a:xfrm>
            <a:off x="396878" y="8382000"/>
            <a:ext cx="6043613" cy="990601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0" name="Text Box 144"/>
            <p:cNvSpPr txBox="1">
              <a:spLocks noChangeArrowheads="1"/>
            </p:cNvSpPr>
            <p:nvPr/>
          </p:nvSpPr>
          <p:spPr bwMode="auto">
            <a:xfrm>
              <a:off x="1729480" y="8644823"/>
              <a:ext cx="2972870" cy="2846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64" y="878959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2962" name="Прямоугольник 237"/>
          <p:cNvSpPr>
            <a:spLocks noChangeArrowheads="1"/>
          </p:cNvSpPr>
          <p:nvPr/>
        </p:nvSpPr>
        <p:spPr bwMode="auto">
          <a:xfrm>
            <a:off x="1168400" y="8836034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15" y="5253044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26" y="682721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49" y="307878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40" y="562503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102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8" y="5380265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87883A7-A639-48F7-889D-7A5CEFBF426E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0" y="15"/>
            <a:ext cx="12801600" cy="878294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231" tIns="32611" rIns="65231" bIns="32611" anchor="ctr"/>
          <a:lstStyle/>
          <a:p>
            <a:pPr algn="ctr" defTabSz="1276649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276649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52130" y="1070590"/>
            <a:ext cx="12266278" cy="604867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6" name="Rectangle 58"/>
          <p:cNvSpPr>
            <a:spLocks noChangeArrowheads="1"/>
          </p:cNvSpPr>
          <p:nvPr/>
        </p:nvSpPr>
        <p:spPr bwMode="auto">
          <a:xfrm>
            <a:off x="364830" y="1752600"/>
            <a:ext cx="12266279" cy="26670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49" tIns="52192" rIns="104449" bIns="52192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Штормовое </a:t>
            </a: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предупреждение </a:t>
            </a:r>
            <a:endParaRPr lang="ru-RU" sz="2800" b="1" u="sng" kern="100" dirty="0" smtClean="0">
              <a:solidFill>
                <a:srgbClr val="000000"/>
              </a:solidFill>
              <a:latin typeface="Times New Roman"/>
              <a:ea typeface="Times New Roman"/>
              <a:cs typeface="Arial"/>
            </a:endParaRPr>
          </a:p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о высокой и чрезвычайной пожарной опасности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лесов </a:t>
            </a:r>
          </a:p>
          <a:p>
            <a:pPr algn="ctr"/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на </a:t>
            </a: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территории Республики Татарстан</a:t>
            </a:r>
          </a:p>
          <a:p>
            <a:pPr algn="just"/>
            <a:r>
              <a:rPr lang="ru-RU" sz="2800" dirty="0">
                <a:solidFill>
                  <a:srgbClr val="000000"/>
                </a:solidFill>
              </a:rPr>
              <a:t>В период с 17 по 24 мая 2021 года в Республике Татарстан на преобладающей территории сохранится высокая пожарная опасность лесов (4 класс), местами ожидается чрезвычайная пожарная опасность лесов (5 класс).</a:t>
            </a:r>
            <a:endParaRPr lang="ru-RU" sz="2800" dirty="0">
              <a:solidFill>
                <a:srgbClr val="000000"/>
              </a:solidFill>
            </a:endParaRPr>
          </a:p>
          <a:p>
            <a:pPr algn="just"/>
            <a:endParaRPr lang="ru-RU" sz="28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R="179070" indent="450215" algn="just">
              <a:spcAft>
                <a:spcPts val="0"/>
              </a:spcAft>
            </a:pPr>
            <a:endParaRPr lang="ru-RU" sz="1800" dirty="0">
              <a:solidFill>
                <a:srgbClr val="000000"/>
              </a:solidFill>
              <a:effectLst/>
              <a:latin typeface="Times New Roman"/>
              <a:ea typeface="Times New Roman"/>
            </a:endParaRPr>
          </a:p>
        </p:txBody>
      </p:sp>
      <p:sp>
        <p:nvSpPr>
          <p:cNvPr id="7" name="Rectangle 58"/>
          <p:cNvSpPr>
            <a:spLocks noChangeArrowheads="1"/>
          </p:cNvSpPr>
          <p:nvPr/>
        </p:nvSpPr>
        <p:spPr bwMode="auto">
          <a:xfrm>
            <a:off x="382921" y="4495800"/>
            <a:ext cx="12266279" cy="2209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49" tIns="52192" rIns="104449" bIns="52192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Штормовое предупреждение</a:t>
            </a:r>
          </a:p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о сохранении опасного метеорологического явления</a:t>
            </a:r>
          </a:p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на территории Республики Татарстан</a:t>
            </a:r>
          </a:p>
          <a:p>
            <a:pPr algn="just"/>
            <a:r>
              <a:rPr lang="ru-RU" sz="2800" dirty="0">
                <a:solidFill>
                  <a:srgbClr val="000000"/>
                </a:solidFill>
              </a:rPr>
              <a:t>Днем 18 мая на территории Республики Татарстан местами сохранится сильная жара с максимальными температурами воздуха до +34˚.</a:t>
            </a:r>
            <a:endParaRPr lang="ru-RU" sz="2800" dirty="0">
              <a:solidFill>
                <a:srgbClr val="000000"/>
              </a:solidFill>
            </a:endParaRPr>
          </a:p>
          <a:p>
            <a:pPr algn="just"/>
            <a:endParaRPr lang="ru-RU" sz="28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R="179070" indent="450215" algn="just">
              <a:spcAft>
                <a:spcPts val="0"/>
              </a:spcAft>
            </a:pPr>
            <a:endParaRPr lang="ru-RU" sz="1800" dirty="0">
              <a:solidFill>
                <a:srgbClr val="000000"/>
              </a:solidFill>
              <a:effectLst/>
              <a:latin typeface="Times New Roman"/>
              <a:ea typeface="Times New Roman"/>
            </a:endParaRPr>
          </a:p>
        </p:txBody>
      </p:sp>
      <p:sp>
        <p:nvSpPr>
          <p:cNvPr id="8" name="Rectangle 58"/>
          <p:cNvSpPr>
            <a:spLocks noChangeArrowheads="1"/>
          </p:cNvSpPr>
          <p:nvPr/>
        </p:nvSpPr>
        <p:spPr bwMode="auto">
          <a:xfrm>
            <a:off x="352129" y="6781800"/>
            <a:ext cx="12266279" cy="26670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49" tIns="52192" rIns="104449" bIns="52192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Консультация – предупреждение об интенсивности</a:t>
            </a:r>
          </a:p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метеорологических явлений</a:t>
            </a:r>
          </a:p>
          <a:p>
            <a:pPr algn="ctr"/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с 13.45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часов </a:t>
            </a: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до 21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часов </a:t>
            </a: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17 мая  2021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года </a:t>
            </a:r>
          </a:p>
          <a:p>
            <a:pPr algn="just"/>
            <a:r>
              <a:rPr lang="ru-RU" sz="2800" dirty="0">
                <a:solidFill>
                  <a:srgbClr val="000000"/>
                </a:solidFill>
              </a:rPr>
              <a:t>В ближайший час с сохранением до конца дня и вечером 17 мая </a:t>
            </a:r>
            <a:r>
              <a:rPr lang="ru-RU" sz="2800">
                <a:solidFill>
                  <a:srgbClr val="000000"/>
                </a:solidFill>
              </a:rPr>
              <a:t>2021 </a:t>
            </a:r>
            <a:r>
              <a:rPr lang="ru-RU" sz="2800" smtClean="0">
                <a:solidFill>
                  <a:srgbClr val="000000"/>
                </a:solidFill>
              </a:rPr>
              <a:t>года </a:t>
            </a:r>
            <a:r>
              <a:rPr lang="ru-RU" sz="2800" dirty="0">
                <a:solidFill>
                  <a:srgbClr val="000000"/>
                </a:solidFill>
              </a:rPr>
              <a:t>местами на территории Республики Татарстан ожидается гроза с кратковременными усилениями ветра до 15-20 м/с. </a:t>
            </a:r>
            <a:endParaRPr lang="ru-RU" sz="28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R="179070" indent="450215" algn="just">
              <a:spcAft>
                <a:spcPts val="0"/>
              </a:spcAft>
            </a:pPr>
            <a:endParaRPr lang="ru-RU" sz="1800" dirty="0">
              <a:solidFill>
                <a:srgbClr val="000000"/>
              </a:solidFill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707532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Прямоугольник 144"/>
          <p:cNvSpPr/>
          <p:nvPr/>
        </p:nvSpPr>
        <p:spPr>
          <a:xfrm>
            <a:off x="3784602" y="4644042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pic>
        <p:nvPicPr>
          <p:cNvPr id="184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1023941"/>
            <a:ext cx="12058650" cy="8162925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3" y="376576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85" y="425751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32" y="4766384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98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46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3" y="340760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6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7" y="5556531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2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8" y="48398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3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12" y="399929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8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7" y="2753328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2" y="3720910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75" y="3043049"/>
            <a:ext cx="6350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65" y="5171093"/>
            <a:ext cx="671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15" y="3934429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9" y="494509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8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2" y="5265549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602" y="4673412"/>
            <a:ext cx="1343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88" y="5352862"/>
            <a:ext cx="11255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6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8" y="3324961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8" y="4107466"/>
            <a:ext cx="9890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12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46" y="5743849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44997"/>
            <a:ext cx="13890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7" y="4870309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19" y="679129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5" y="6580644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3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2" y="3934429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75" y="4297967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88" y="7087999"/>
            <a:ext cx="671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5" y="6164071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2" y="664845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8" y="6148197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5" y="6451412"/>
            <a:ext cx="1516064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57" y="647788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82" y="6806221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3" y="7212617"/>
            <a:ext cx="1306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08662"/>
            <a:ext cx="95885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5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2" y="2867629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6" y="509545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3" y="5468747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85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38" y="6037867"/>
            <a:ext cx="8270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66" y="423271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6" y="372744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40" y="3654235"/>
            <a:ext cx="7715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18111"/>
            <a:ext cx="16303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3" y="1605593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67" tIns="45639" rIns="91267" bIns="4563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8" y="2052446"/>
            <a:ext cx="8747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40" y="6880036"/>
            <a:ext cx="11509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8" y="4752787"/>
            <a:ext cx="14239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096062"/>
            <a:ext cx="10334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27" y="2547747"/>
            <a:ext cx="10080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1818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75" y="4925029"/>
            <a:ext cx="17907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5" y="3328798"/>
            <a:ext cx="1076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3" y="3900297"/>
            <a:ext cx="19192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7" y="4328923"/>
            <a:ext cx="1470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75" y="5371911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5" y="3212911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38" y="5441567"/>
            <a:ext cx="1266825" cy="2769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18603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49" tIns="32567" rIns="65149" bIns="32567" anchor="ctr"/>
          <a:lstStyle>
            <a:lvl1pPr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8604" name="Группа 241"/>
          <p:cNvGrpSpPr>
            <a:grpSpLocks/>
          </p:cNvGrpSpPr>
          <p:nvPr/>
        </p:nvGrpSpPr>
        <p:grpSpPr bwMode="auto">
          <a:xfrm>
            <a:off x="457200" y="1182688"/>
            <a:ext cx="2065338" cy="1779588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625" name="Text Box 144"/>
            <p:cNvSpPr txBox="1">
              <a:spLocks noChangeArrowheads="1"/>
            </p:cNvSpPr>
            <p:nvPr/>
          </p:nvSpPr>
          <p:spPr bwMode="auto">
            <a:xfrm>
              <a:off x="1381891" y="7640377"/>
              <a:ext cx="3684927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90" y="167799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67" tIns="45639" rIns="91267" bIns="4563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9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65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90" y="203359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67" tIns="45639" rIns="91267" bIns="4563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3" y="209709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65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90" y="2417764"/>
            <a:ext cx="274637" cy="29051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67" tIns="45639" rIns="91267" bIns="45639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3" y="249079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65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86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6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67" tIns="45639" rIns="91267" bIns="4563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86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67" tIns="45639" rIns="91267" bIns="45639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2" y="5500497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40" y="6229955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2" y="6743510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88" y="7210235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3" y="6352191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10" name="Прямоугольник 109"/>
          <p:cNvSpPr/>
          <p:nvPr/>
        </p:nvSpPr>
        <p:spPr>
          <a:xfrm>
            <a:off x="2344810" y="3962400"/>
            <a:ext cx="3954390" cy="162180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4" tIns="45662" rIns="91314" bIns="45662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</a:t>
            </a:r>
            <a:r>
              <a:rPr lang="ru-RU" sz="4100" b="1" dirty="0" smtClean="0">
                <a:solidFill>
                  <a:srgbClr val="002060"/>
                </a:solidFill>
              </a:rPr>
              <a:t>17…+20,</a:t>
            </a:r>
          </a:p>
          <a:p>
            <a:pPr algn="ctr">
              <a:defRPr/>
            </a:pPr>
            <a:r>
              <a:rPr lang="ru-RU" sz="1800" b="1" dirty="0" smtClean="0">
                <a:solidFill>
                  <a:srgbClr val="002060"/>
                </a:solidFill>
              </a:rPr>
              <a:t>в низких местах +12..+15</a:t>
            </a:r>
            <a:endParaRPr lang="ru-RU" sz="18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+29…+</a:t>
            </a:r>
            <a:r>
              <a:rPr lang="ru-RU" sz="4100" b="1" dirty="0" smtClean="0">
                <a:solidFill>
                  <a:srgbClr val="FF0000"/>
                </a:solidFill>
              </a:rPr>
              <a:t>33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1" name="Прямая соединительная линия 110"/>
          <p:cNvCxnSpPr/>
          <p:nvPr/>
        </p:nvCxnSpPr>
        <p:spPr>
          <a:xfrm>
            <a:off x="2362200" y="4873516"/>
            <a:ext cx="3949068" cy="3284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2" name="Прямоугольник 111"/>
          <p:cNvSpPr/>
          <p:nvPr/>
        </p:nvSpPr>
        <p:spPr>
          <a:xfrm>
            <a:off x="4503680" y="5963006"/>
            <a:ext cx="3960872" cy="152539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4" tIns="45662" rIns="91314" bIns="45662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</a:t>
            </a:r>
            <a:r>
              <a:rPr lang="ru-RU" sz="4100" b="1" dirty="0" smtClean="0">
                <a:solidFill>
                  <a:srgbClr val="002060"/>
                </a:solidFill>
              </a:rPr>
              <a:t>15…+18, </a:t>
            </a: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в низких местах +</a:t>
            </a:r>
            <a:r>
              <a:rPr lang="ru-RU" sz="1800" b="1" dirty="0" smtClean="0">
                <a:solidFill>
                  <a:srgbClr val="002060"/>
                </a:solidFill>
              </a:rPr>
              <a:t>10..+13</a:t>
            </a:r>
            <a:endParaRPr lang="ru-RU" sz="18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+31</a:t>
            </a:r>
            <a:r>
              <a:rPr lang="ru-RU" sz="4100" b="1" dirty="0" smtClean="0">
                <a:solidFill>
                  <a:srgbClr val="FF0000"/>
                </a:solidFill>
              </a:rPr>
              <a:t>…+34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3" name="Прямая соединительная линия 112"/>
          <p:cNvCxnSpPr/>
          <p:nvPr/>
        </p:nvCxnSpPr>
        <p:spPr>
          <a:xfrm>
            <a:off x="4503680" y="6852448"/>
            <a:ext cx="3960872" cy="5552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4" name="Прямоугольник 113"/>
          <p:cNvSpPr/>
          <p:nvPr/>
        </p:nvSpPr>
        <p:spPr>
          <a:xfrm>
            <a:off x="6985536" y="4027049"/>
            <a:ext cx="3974564" cy="154269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4" tIns="45662" rIns="91314" bIns="45662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</a:t>
            </a:r>
            <a:r>
              <a:rPr lang="ru-RU" sz="4100" b="1" dirty="0" smtClean="0">
                <a:solidFill>
                  <a:srgbClr val="002060"/>
                </a:solidFill>
              </a:rPr>
              <a:t>15…+17,</a:t>
            </a: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в низких местах +</a:t>
            </a:r>
            <a:r>
              <a:rPr lang="ru-RU" sz="1800" b="1" dirty="0" smtClean="0">
                <a:solidFill>
                  <a:srgbClr val="002060"/>
                </a:solidFill>
              </a:rPr>
              <a:t>10..+14</a:t>
            </a:r>
            <a:endParaRPr lang="ru-RU" sz="18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</a:t>
            </a:r>
            <a:r>
              <a:rPr lang="ru-RU" sz="4100" b="1" dirty="0" smtClean="0">
                <a:solidFill>
                  <a:srgbClr val="FF0000"/>
                </a:solidFill>
              </a:rPr>
              <a:t>30…+34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5" name="Прямая соединительная линия 114"/>
          <p:cNvCxnSpPr/>
          <p:nvPr/>
        </p:nvCxnSpPr>
        <p:spPr>
          <a:xfrm>
            <a:off x="7012907" y="4918804"/>
            <a:ext cx="3947195" cy="34196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595031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391" y="1024460"/>
            <a:ext cx="12058649" cy="8162926"/>
          </a:xfrm>
          <a:prstGeom prst="rect">
            <a:avLst/>
          </a:pr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62" y="4257491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6" y="1905000"/>
            <a:ext cx="1874351" cy="195802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15" y="476635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71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23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57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71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06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62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53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9827894" y="3220644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1" name="Прямоугольник 160"/>
          <p:cNvSpPr/>
          <p:nvPr/>
        </p:nvSpPr>
        <p:spPr>
          <a:xfrm>
            <a:off x="5927279" y="2760727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3047" y="3682013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99171" y="2895600"/>
            <a:ext cx="6348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404" y="5132708"/>
            <a:ext cx="6716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368" y="3895987"/>
            <a:ext cx="94969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7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088" y="5226491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5057480" y="4635208"/>
            <a:ext cx="134332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303" y="5314327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81400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85" y="4068861"/>
            <a:ext cx="98905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791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23" y="574381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8283" y="5906410"/>
            <a:ext cx="13882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280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395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870" y="389610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623" y="4259360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263" y="7049088"/>
            <a:ext cx="67166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769" y="6126051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313" y="6110175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12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343400" y="6642556"/>
            <a:ext cx="151474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34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61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774" y="7270730"/>
            <a:ext cx="959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800000">
              <a:alpha val="9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461806" y="3185739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133600" y="5430255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5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6759" y="5999420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43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1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294107" y="3806587"/>
            <a:ext cx="7712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391" y="6680113"/>
            <a:ext cx="163117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1" y="1605564"/>
            <a:ext cx="1200526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1204" y="2013669"/>
            <a:ext cx="8739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171" y="6841492"/>
            <a:ext cx="115141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163" y="4714097"/>
            <a:ext cx="142464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46" y="8057140"/>
            <a:ext cx="10332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769" y="2509111"/>
            <a:ext cx="12973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4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</a:t>
            </a: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872" y="4886588"/>
            <a:ext cx="17914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599" y="3289893"/>
            <a:ext cx="1464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510" y="3861288"/>
            <a:ext cx="191903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3932" y="4290145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9247" y="533354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105664" y="3657372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3045859" y="5404534"/>
            <a:ext cx="152935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4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232" name="Заголовок 1"/>
          <p:cNvSpPr txBox="1">
            <a:spLocks/>
          </p:cNvSpPr>
          <p:nvPr/>
        </p:nvSpPr>
        <p:spPr>
          <a:xfrm>
            <a:off x="-11724" y="941"/>
            <a:ext cx="12813324" cy="83726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2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92" tIns="45698" rIns="91392" bIns="45698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92" tIns="45698" rIns="91392" bIns="45698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" name="Прямоугольник 123"/>
          <p:cNvSpPr/>
          <p:nvPr/>
        </p:nvSpPr>
        <p:spPr>
          <a:xfrm>
            <a:off x="10147733" y="5461841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857" y="6191319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5129" y="6704791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306470" y="7388277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297" y="6313860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09" name="Прямоугольник 108"/>
          <p:cNvSpPr/>
          <p:nvPr/>
        </p:nvSpPr>
        <p:spPr>
          <a:xfrm>
            <a:off x="3456646" y="4762558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Лаишевский</a:t>
            </a:r>
          </a:p>
        </p:txBody>
      </p:sp>
      <p:sp>
        <p:nvSpPr>
          <p:cNvPr id="110" name="Прямоугольник 109"/>
          <p:cNvSpPr/>
          <p:nvPr/>
        </p:nvSpPr>
        <p:spPr>
          <a:xfrm>
            <a:off x="7086600" y="3810000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Менделеевский</a:t>
            </a:r>
          </a:p>
        </p:txBody>
      </p:sp>
      <p:sp>
        <p:nvSpPr>
          <p:cNvPr id="111" name="Прямоугольник 110"/>
          <p:cNvSpPr/>
          <p:nvPr/>
        </p:nvSpPr>
        <p:spPr>
          <a:xfrm>
            <a:off x="8498986" y="3527051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Елабужский</a:t>
            </a:r>
          </a:p>
        </p:txBody>
      </p:sp>
      <p:sp>
        <p:nvSpPr>
          <p:cNvPr id="103" name="Text Box 270"/>
          <p:cNvSpPr txBox="1">
            <a:spLocks noChangeArrowheads="1"/>
          </p:cNvSpPr>
          <p:nvPr/>
        </p:nvSpPr>
        <p:spPr bwMode="auto">
          <a:xfrm>
            <a:off x="1644735" y="7618089"/>
            <a:ext cx="2646471" cy="218560"/>
          </a:xfrm>
          <a:prstGeom prst="rect">
            <a:avLst/>
          </a:prstGeom>
          <a:solidFill>
            <a:srgbClr val="FFFFFF">
              <a:alpha val="74000"/>
            </a:srgbClr>
          </a:solidFill>
          <a:ln>
            <a:noFill/>
          </a:ln>
          <a:effectLst/>
          <a:extLst/>
        </p:spPr>
        <p:txBody>
          <a:bodyPr wrap="square" lIns="48807" tIns="24403" rIns="48807" bIns="24403">
            <a:spAutoFit/>
          </a:bodyPr>
          <a:lstStyle>
            <a:lvl1pPr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b="1" dirty="0">
                <a:solidFill>
                  <a:prstClr val="black"/>
                </a:solidFill>
                <a:latin typeface="Arial Black" pitchFamily="34" charset="0"/>
              </a:rPr>
              <a:t>УСЛОВНЫЕ ОБОЗНАЧЕНИЯ:</a:t>
            </a:r>
          </a:p>
        </p:txBody>
      </p:sp>
      <p:sp>
        <p:nvSpPr>
          <p:cNvPr id="104" name="Прямоугольник 103"/>
          <p:cNvSpPr/>
          <p:nvPr/>
        </p:nvSpPr>
        <p:spPr>
          <a:xfrm>
            <a:off x="1155018" y="8818408"/>
            <a:ext cx="264265" cy="132556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05" name="Прямоугольник 104"/>
          <p:cNvSpPr/>
          <p:nvPr/>
        </p:nvSpPr>
        <p:spPr>
          <a:xfrm>
            <a:off x="1528024" y="7848600"/>
            <a:ext cx="32876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algn="just" defTabSz="1196716">
              <a:buFontTx/>
              <a:buChar char="-"/>
              <a:defRPr/>
            </a:pPr>
            <a:r>
              <a:rPr lang="ru-RU" sz="1200" kern="0" dirty="0" smtClean="0">
                <a:solidFill>
                  <a:prstClr val="black"/>
                </a:solidFill>
                <a:latin typeface="Calibri"/>
              </a:rPr>
              <a:t>ЧРЕЗВЫЧАЙНАЯ (5 </a:t>
            </a:r>
            <a:r>
              <a:rPr lang="ru-RU" sz="1200" kern="0" dirty="0">
                <a:solidFill>
                  <a:prstClr val="black"/>
                </a:solidFill>
                <a:latin typeface="Calibri"/>
              </a:rPr>
              <a:t>КЛАСС) ПОЖАРНАЯ ОПАСНОСТЬ ЛЕСОВ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1499668" y="8598681"/>
            <a:ext cx="331595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defTabSz="1196716">
              <a:buFontTx/>
              <a:buChar char="-"/>
              <a:defRPr/>
            </a:pPr>
            <a:r>
              <a:rPr lang="ru-RU" sz="1200" kern="0" dirty="0">
                <a:solidFill>
                  <a:prstClr val="black"/>
                </a:solidFill>
                <a:latin typeface="Calibri"/>
              </a:rPr>
              <a:t>СРЕДНЯЯ (3 КЛАСС) ПОЖАРНАЯ ОПАСНОСТЬ ЛЕСОВ </a:t>
            </a:r>
          </a:p>
        </p:txBody>
      </p:sp>
      <p:sp>
        <p:nvSpPr>
          <p:cNvPr id="107" name="Прямоугольник 106"/>
          <p:cNvSpPr/>
          <p:nvPr/>
        </p:nvSpPr>
        <p:spPr>
          <a:xfrm>
            <a:off x="1499671" y="8763582"/>
            <a:ext cx="332066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defTabSz="1196716">
              <a:buFontTx/>
              <a:buChar char="-"/>
              <a:defRPr/>
            </a:pPr>
            <a:r>
              <a:rPr lang="ru-RU" sz="1200" kern="0" dirty="0">
                <a:solidFill>
                  <a:prstClr val="black"/>
                </a:solidFill>
                <a:latin typeface="Calibri"/>
              </a:rPr>
              <a:t>МАЛАЯ (2 КЛАСС) ПОЖАРНОЙ ОПАСНОСТИ ЛЕСОВ </a:t>
            </a:r>
          </a:p>
        </p:txBody>
      </p:sp>
      <p:sp>
        <p:nvSpPr>
          <p:cNvPr id="108" name="Прямоугольник 107"/>
          <p:cNvSpPr/>
          <p:nvPr/>
        </p:nvSpPr>
        <p:spPr>
          <a:xfrm>
            <a:off x="1155018" y="8998353"/>
            <a:ext cx="264265" cy="132556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000" kern="0" dirty="0">
              <a:solidFill>
                <a:srgbClr val="FF0000"/>
              </a:solidFill>
              <a:latin typeface="Constantia"/>
              <a:cs typeface="+mn-cs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1502804" y="8959334"/>
            <a:ext cx="3273098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defTabSz="1196716">
              <a:buFontTx/>
              <a:buChar char="-"/>
              <a:defRPr/>
            </a:pPr>
            <a:r>
              <a:rPr lang="ru-RU" sz="1200" kern="0" dirty="0">
                <a:solidFill>
                  <a:prstClr val="black"/>
                </a:solidFill>
                <a:latin typeface="Calibri"/>
              </a:rPr>
              <a:t>ПОЖАРНАЯ ОПАСНОСТЬ ЛЕСОВ ОТСУТСТВУЕТ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1153549" y="8598767"/>
            <a:ext cx="264265" cy="132556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202" tIns="43602" rIns="87202" bIns="43602" rtlCol="0" anchor="ctr"/>
          <a:lstStyle/>
          <a:p>
            <a:pPr algn="ctr"/>
            <a:endParaRPr lang="ru-RU" sz="2800" dirty="0">
              <a:solidFill>
                <a:prstClr val="white"/>
              </a:solidFill>
              <a:latin typeface="+mn-lt"/>
              <a:cs typeface="+mn-cs"/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1141531" y="8294118"/>
            <a:ext cx="276283" cy="13255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55" tIns="32628" rIns="65255" bIns="32628" rtlCol="0" anchor="ctr"/>
          <a:lstStyle/>
          <a:p>
            <a:pPr algn="ctr" defTabSz="1196716"/>
            <a:endParaRPr lang="ru-RU" sz="10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1141531" y="7916581"/>
            <a:ext cx="275324" cy="134504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92" tIns="45698" rIns="91392" bIns="45698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532737" y="8229600"/>
            <a:ext cx="32876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741" indent="-190741" algn="just" defTabSz="1196716">
              <a:buFontTx/>
              <a:buChar char="-"/>
              <a:defRPr/>
            </a:pPr>
            <a:r>
              <a:rPr lang="ru-RU" sz="1200" kern="0" dirty="0" smtClean="0">
                <a:solidFill>
                  <a:prstClr val="black"/>
                </a:solidFill>
                <a:latin typeface="Calibri"/>
              </a:rPr>
              <a:t>ВЫСОКАЯ (4 </a:t>
            </a:r>
            <a:r>
              <a:rPr lang="ru-RU" sz="1200" kern="0" dirty="0">
                <a:solidFill>
                  <a:prstClr val="black"/>
                </a:solidFill>
                <a:latin typeface="Calibri"/>
              </a:rPr>
              <a:t>КЛАСС) ПОЖАРНАЯ ОПАСНОСТЬ ЛЕСОВ</a:t>
            </a:r>
          </a:p>
        </p:txBody>
      </p:sp>
      <p:pic>
        <p:nvPicPr>
          <p:cNvPr id="116" name="Picture 1" descr="https://meteoinfo.ru/hmc-output/meteoalert/pict/28.gif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1066800"/>
            <a:ext cx="438687" cy="390525"/>
          </a:xfrm>
          <a:prstGeom prst="rect">
            <a:avLst/>
          </a:prstGeom>
          <a:noFill/>
          <a:extLst/>
        </p:spPr>
      </p:pic>
      <p:sp>
        <p:nvSpPr>
          <p:cNvPr id="117" name="Прямоугольник 116"/>
          <p:cNvSpPr/>
          <p:nvPr/>
        </p:nvSpPr>
        <p:spPr>
          <a:xfrm>
            <a:off x="7293082" y="1092814"/>
            <a:ext cx="5103809" cy="584719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6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Высокая </a:t>
            </a:r>
            <a:r>
              <a:rPr lang="ru-RU" sz="16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и чрезвычайная пожарная </a:t>
            </a:r>
            <a:r>
              <a:rPr lang="ru-RU" sz="1600" b="1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опасность лесов </a:t>
            </a:r>
            <a:r>
              <a:rPr lang="ru-RU" sz="16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4-5 </a:t>
            </a:r>
            <a:r>
              <a:rPr lang="ru-RU" sz="1600" b="1" kern="1200" dirty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класс</a:t>
            </a:r>
            <a:endParaRPr lang="ru-RU" sz="12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53400" y="7174013"/>
            <a:ext cx="13064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</p:spTree>
    <p:extLst>
      <p:ext uri="{BB962C8B-B14F-4D97-AF65-F5344CB8AC3E}">
        <p14:creationId xmlns:p14="http://schemas.microsoft.com/office/powerpoint/2010/main" val="3686196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558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2016-2020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35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88" y="432397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3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1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2" y="4906267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2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3" y="4065744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2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5" y="2054453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2" y="2800579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7" y="3219680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4" y="34292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1" y="5194527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5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5" y="501156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6" y="5181829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17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2" y="362385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5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3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1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1" y="6249986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8" y="3962632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9" y="4356329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6" y="524351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05743"/>
            <a:ext cx="6461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4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4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5601" y="5610222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5" y="5792941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6"/>
            <a:ext cx="8270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9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4" y="379390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29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23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250" y="4798449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1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46758"/>
            <a:ext cx="1006475" cy="43088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05602"/>
            <a:ext cx="15525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8239" y="4059466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19"/>
            <a:ext cx="16351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8" y="78361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7" y="7204304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4" y="2748191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1" y="5294542"/>
            <a:ext cx="12652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724" name="Группа 234"/>
          <p:cNvGrpSpPr>
            <a:grpSpLocks/>
          </p:cNvGrpSpPr>
          <p:nvPr/>
        </p:nvGrpSpPr>
        <p:grpSpPr bwMode="auto">
          <a:xfrm>
            <a:off x="388948" y="8305799"/>
            <a:ext cx="6042024" cy="950914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824" name="Text Box 144"/>
            <p:cNvSpPr txBox="1">
              <a:spLocks noChangeArrowheads="1"/>
            </p:cNvSpPr>
            <p:nvPr/>
          </p:nvSpPr>
          <p:spPr bwMode="auto">
            <a:xfrm>
              <a:off x="1729480" y="8418865"/>
              <a:ext cx="2972870" cy="4248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725" name="Прямоугольник 237"/>
          <p:cNvSpPr>
            <a:spLocks noChangeArrowheads="1"/>
          </p:cNvSpPr>
          <p:nvPr/>
        </p:nvSpPr>
        <p:spPr bwMode="auto">
          <a:xfrm>
            <a:off x="1160463" y="8561396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в 2016-2020 гг. по муниципальным районам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30"/>
            <a:ext cx="698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47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3731" name="Группа 1"/>
          <p:cNvGrpSpPr>
            <a:grpSpLocks/>
          </p:cNvGrpSpPr>
          <p:nvPr/>
        </p:nvGrpSpPr>
        <p:grpSpPr bwMode="auto">
          <a:xfrm>
            <a:off x="509588" y="1219200"/>
            <a:ext cx="2201862" cy="2171700"/>
            <a:chOff x="509588" y="1219200"/>
            <a:chExt cx="2202391" cy="2172188"/>
          </a:xfrm>
        </p:grpSpPr>
        <p:grpSp>
          <p:nvGrpSpPr>
            <p:cNvPr id="23814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4" y="7600287"/>
                <a:ext cx="492240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382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512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46" y="2591108"/>
              <a:ext cx="274703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359" y="2654624"/>
              <a:ext cx="1122632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46" y="2975370"/>
              <a:ext cx="274703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359" y="3048412"/>
              <a:ext cx="1122632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46" y="2124278"/>
              <a:ext cx="274703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359" y="2214787"/>
              <a:ext cx="1122632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262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5" y="3899128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59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4" y="1981429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329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977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36" y="243364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28" y="6823715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17" y="425189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82" y="578896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44" y="650030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413" y="301602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72" y="7676515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86" y="457481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76" y="373395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66" y="3745105"/>
            <a:ext cx="43645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400" y="5153257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53" y="559868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47" y="5016729"/>
            <a:ext cx="457715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1" y="4360013"/>
            <a:ext cx="47045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41" y="346587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32" y="457245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58" y="456733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511" y="739159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58" y="505323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71" y="552716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35" y="69482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28" y="668761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74" y="628977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66" y="3897229"/>
            <a:ext cx="409057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14" y="43438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30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ТЕХНОГЕННЫМИ ПОЖАРАМИ ЗА 2016-2020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63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88" y="432397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3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1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2" y="4906267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2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3" y="4065744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2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5" y="2054453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2" y="2800579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7" y="3219680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4" y="34292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1" y="5194527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5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5" y="501156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6" y="5181829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17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2" y="362385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5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3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1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1" y="6249986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8" y="3962632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9" y="4194402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6" y="524351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49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4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4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5" y="5602518"/>
            <a:ext cx="8270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5" y="5792941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229"/>
            <a:ext cx="8270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9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4" y="379390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29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78867"/>
            <a:ext cx="16319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870929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2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1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62145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10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47671"/>
            <a:ext cx="1076325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83" y="3811817"/>
            <a:ext cx="1636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19"/>
            <a:ext cx="16351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8" y="78361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7" y="7204304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4" y="2748191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1" y="5302247"/>
            <a:ext cx="12652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6796" name="Группа 234"/>
          <p:cNvGrpSpPr>
            <a:grpSpLocks/>
          </p:cNvGrpSpPr>
          <p:nvPr/>
        </p:nvGrpSpPr>
        <p:grpSpPr bwMode="auto">
          <a:xfrm>
            <a:off x="388948" y="8169288"/>
            <a:ext cx="6042024" cy="1087437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797" name="Прямоугольник 237"/>
          <p:cNvSpPr>
            <a:spLocks noChangeArrowheads="1"/>
          </p:cNvSpPr>
          <p:nvPr/>
        </p:nvSpPr>
        <p:spPr bwMode="auto">
          <a:xfrm>
            <a:off x="1160463" y="8561396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 (согласно статистических данных 2016-2020 гг.)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30"/>
            <a:ext cx="698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47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5" y="3810228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59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4" y="1981429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329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977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22" y="6536987"/>
            <a:ext cx="590961" cy="5496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31" y="5863960"/>
            <a:ext cx="561600" cy="4846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36"/>
            <a:ext cx="535366" cy="5377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14" y="5638814"/>
            <a:ext cx="561600" cy="46273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84" y="8465658"/>
            <a:ext cx="559887" cy="4649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2" y="6400819"/>
            <a:ext cx="561600" cy="5346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7" y="4560338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10" y="7120231"/>
            <a:ext cx="561600" cy="53403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9"/>
            <a:ext cx="484182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27" y="5113327"/>
            <a:ext cx="561600" cy="48541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401" y="5013311"/>
            <a:ext cx="561600" cy="49325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7" y="4430379"/>
            <a:ext cx="55436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82"/>
            <a:ext cx="57927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315" y="4419619"/>
            <a:ext cx="543901" cy="49231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42"/>
            <a:ext cx="562114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88" y="5810074"/>
            <a:ext cx="521927" cy="48586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6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7" y="4434018"/>
            <a:ext cx="561600" cy="5401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599" y="5643453"/>
            <a:ext cx="501948" cy="4525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89" y="6826870"/>
            <a:ext cx="561600" cy="47485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5" y="4373234"/>
            <a:ext cx="613505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6" y="7255970"/>
            <a:ext cx="564178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32"/>
            <a:ext cx="561600" cy="4893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11" y="3920006"/>
            <a:ext cx="582897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grpSp>
        <p:nvGrpSpPr>
          <p:cNvPr id="26882" name="Группа 101"/>
          <p:cNvGrpSpPr>
            <a:grpSpLocks/>
          </p:cNvGrpSpPr>
          <p:nvPr/>
        </p:nvGrpSpPr>
        <p:grpSpPr bwMode="auto">
          <a:xfrm>
            <a:off x="346082" y="1219201"/>
            <a:ext cx="2397125" cy="2317750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637" y="7600072"/>
              <a:ext cx="510292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2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61" y="375763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47" y="332524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23" y="405330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62" y="228182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69" y="256695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91" y="302433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397" y="303139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31" y="348939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33" y="387734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36" y="552948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15" y="622448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79" y="544731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63" y="677058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65" y="431026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90" y="250235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29" y="367414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110" y="767758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64" y="745216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6003" y="685070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52" y="546419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654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>
                <a:solidFill>
                  <a:srgbClr val="000000"/>
                </a:solidFill>
                <a:cs typeface="Times New Roman" pitchFamily="18" charset="0"/>
              </a:rPr>
              <a:t>ПРОИСШЕСТВИЙ СВЯЗАННЫЕ С ТЕХНОГЕННЫМИ ПОЖАРАМИ ЗА 2021 г.)</a:t>
            </a:r>
            <a:endParaRPr lang="ru-RU" sz="21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5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88" y="432397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3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1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2" y="4906267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2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3" y="4065744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2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85" y="2054453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2" y="2800579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7" y="3219680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4" y="34292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1" y="519454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50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5" y="501156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86" y="5181829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75223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2" y="3623856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65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6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7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193070"/>
            <a:ext cx="11255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1" y="6249986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8" y="3962632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9" y="4267429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6" y="524351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49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4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4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5" y="5610222"/>
            <a:ext cx="8270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45" y="5792941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6"/>
            <a:ext cx="8270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9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4" y="379390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29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457200" y="6781801"/>
            <a:ext cx="16319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23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2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1" y="8123467"/>
            <a:ext cx="10334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72978" y="2362170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10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83385"/>
            <a:ext cx="1076325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4914" y="3988822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19"/>
            <a:ext cx="16351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3" y="7786917"/>
            <a:ext cx="6715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0" y="7204304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74" y="2748191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1" y="5302247"/>
            <a:ext cx="12652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7820" name="Группа 234"/>
          <p:cNvGrpSpPr>
            <a:grpSpLocks/>
          </p:cNvGrpSpPr>
          <p:nvPr/>
        </p:nvGrpSpPr>
        <p:grpSpPr bwMode="auto">
          <a:xfrm>
            <a:off x="388948" y="8169288"/>
            <a:ext cx="6042024" cy="1087437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821" name="Прямоугольник 237"/>
          <p:cNvSpPr>
            <a:spLocks noChangeArrowheads="1"/>
          </p:cNvSpPr>
          <p:nvPr/>
        </p:nvSpPr>
        <p:spPr bwMode="auto">
          <a:xfrm>
            <a:off x="1160463" y="8561396"/>
            <a:ext cx="5232400" cy="52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5" tIns="45548" rIns="91075" bIns="45548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4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30"/>
            <a:ext cx="698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33370" y="3807848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85" y="3810228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597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4" y="1981429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329"/>
            <a:ext cx="10985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977"/>
            <a:ext cx="10985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7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837" name="Группа 101"/>
          <p:cNvGrpSpPr>
            <a:grpSpLocks/>
          </p:cNvGrpSpPr>
          <p:nvPr/>
        </p:nvGrpSpPr>
        <p:grpSpPr bwMode="auto">
          <a:xfrm>
            <a:off x="381010" y="1219201"/>
            <a:ext cx="2392363" cy="2317750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13" y="7600072"/>
              <a:ext cx="513959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3" y="379910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967172" y="499659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41" y="249217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1" y="645952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1" y="766575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5" y="511334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09" y="4613040"/>
            <a:ext cx="507344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8" y="746648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72425" y="420371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873" name="Rectangle 58"/>
          <p:cNvSpPr>
            <a:spLocks noChangeArrowheads="1"/>
          </p:cNvSpPr>
          <p:nvPr/>
        </p:nvSpPr>
        <p:spPr bwMode="auto">
          <a:xfrm>
            <a:off x="2733679" y="1225550"/>
            <a:ext cx="9610725" cy="452167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51" tIns="63877" rIns="127751" bIns="63877">
            <a:spAutoFit/>
          </a:bodyPr>
          <a:lstStyle/>
          <a:p>
            <a:pPr algn="ctr" defTabSz="1272515"/>
            <a:r>
              <a:rPr lang="ru-RU" altLang="ru-RU" sz="2100" b="1" dirty="0">
                <a:solidFill>
                  <a:srgbClr val="000000"/>
                </a:solidFill>
              </a:rPr>
              <a:t>В </a:t>
            </a:r>
            <a:r>
              <a:rPr lang="ru-RU" altLang="ru-RU" sz="2100" b="1" dirty="0">
                <a:solidFill>
                  <a:srgbClr val="FF0000"/>
                </a:solidFill>
              </a:rPr>
              <a:t>2021</a:t>
            </a:r>
            <a:r>
              <a:rPr lang="ru-RU" altLang="ru-RU" sz="2100" b="1" dirty="0">
                <a:solidFill>
                  <a:srgbClr val="000000"/>
                </a:solidFill>
              </a:rPr>
              <a:t> году с нарастающим итогом на пожарах 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погиб </a:t>
            </a:r>
            <a:r>
              <a:rPr lang="ru-RU" altLang="ru-RU" sz="2100" b="1" dirty="0" smtClean="0">
                <a:solidFill>
                  <a:srgbClr val="FF0000"/>
                </a:solidFill>
              </a:rPr>
              <a:t>91 </a:t>
            </a:r>
            <a:r>
              <a:rPr lang="ru-RU" altLang="ru-RU" sz="21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2100" b="1" dirty="0">
              <a:solidFill>
                <a:srgbClr val="000000"/>
              </a:solidFill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6" y="334216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8" y="452159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4" y="697829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5814116" y="737275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4723915" y="307554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8577267" y="647413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7846068" y="406287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6751493" y="440171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344556" y="307554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10513355" y="838560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5123764" y="587436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6060104" y="552186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8687108" y="450690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700702" y="716281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4805667" y="689727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4502532" y="407144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5743232" y="360095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3524874" y="620471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8414661" y="549482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509">
              <a:defRPr/>
            </a:pPr>
            <a:r>
              <a:rPr lang="ru-RU" sz="2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777091" y="1546262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522299" y="13716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" name="Полилиния 143"/>
          <p:cNvSpPr/>
          <p:nvPr/>
        </p:nvSpPr>
        <p:spPr>
          <a:xfrm>
            <a:off x="4367888" y="5210690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5" name="Полилиния 144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9440865" y="2062160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6018213" y="282098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8264526" y="345598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1881197" y="365760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8318501" y="516889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5973763" y="6569072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70" name="Полилиния 169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5684839" y="5211761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0747" y="540702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7629529" y="3746731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8191511" y="6346822"/>
            <a:ext cx="1306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9670265" y="5810352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9837744" y="617378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6548438" y="5972402"/>
            <a:ext cx="13890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014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52168" y="397033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10759" y="420211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5" name="Прямоугольник 194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82269" y="7123110"/>
            <a:ext cx="6715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90939" y="611663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0140" y="671488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олилиния 199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рямоугольник 200"/>
          <p:cNvSpPr/>
          <p:nvPr/>
        </p:nvSpPr>
        <p:spPr>
          <a:xfrm>
            <a:off x="4459298" y="648652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2" name="Полилиния 201"/>
          <p:cNvSpPr/>
          <p:nvPr/>
        </p:nvSpPr>
        <p:spPr>
          <a:xfrm>
            <a:off x="6869777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8007105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9523413" y="7345361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3082936" y="309403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08" name="Полилиния 207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0" name="Полилиния 209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3433095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3746501" y="474503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5" name="Прямоугольник 214"/>
          <p:cNvSpPr/>
          <p:nvPr/>
        </p:nvSpPr>
        <p:spPr>
          <a:xfrm>
            <a:off x="3300420" y="3657831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7" name="Полилиния 216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7516813" y="4780193"/>
            <a:ext cx="14239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4248158" y="8131173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8624889" y="3927702"/>
            <a:ext cx="19192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778130" y="4440236"/>
            <a:ext cx="14700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5349875" y="7200898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8156576" y="7288212"/>
            <a:ext cx="1306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4551374" y="2682872"/>
            <a:ext cx="6349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000386" y="5703885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0" name="Группа 359"/>
          <p:cNvGrpSpPr>
            <a:grpSpLocks/>
          </p:cNvGrpSpPr>
          <p:nvPr/>
        </p:nvGrpSpPr>
        <p:grpSpPr bwMode="auto">
          <a:xfrm>
            <a:off x="457199" y="8169288"/>
            <a:ext cx="5842001" cy="1087437"/>
            <a:chOff x="793779" y="8233439"/>
            <a:chExt cx="4921221" cy="1361801"/>
          </a:xfrm>
        </p:grpSpPr>
        <p:sp>
          <p:nvSpPr>
            <p:cNvPr id="231" name="Прямоугольник 23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3" name="Прямоугольник 362"/>
          <p:cNvSpPr>
            <a:spLocks noChangeArrowheads="1"/>
          </p:cNvSpPr>
          <p:nvPr/>
        </p:nvSpPr>
        <p:spPr bwMode="auto">
          <a:xfrm>
            <a:off x="1087448" y="8561396"/>
            <a:ext cx="5222875" cy="522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37" tIns="45481" rIns="90937" bIns="45481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2016-2021 гг.): </a:t>
            </a:r>
          </a:p>
        </p:txBody>
      </p:sp>
      <p:sp>
        <p:nvSpPr>
          <p:cNvPr id="234" name="Овал 233"/>
          <p:cNvSpPr>
            <a:spLocks noChangeAspect="1"/>
          </p:cNvSpPr>
          <p:nvPr/>
        </p:nvSpPr>
        <p:spPr>
          <a:xfrm>
            <a:off x="515546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829973" y="502924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6" name="Прямоугольник 235"/>
          <p:cNvSpPr/>
          <p:nvPr/>
        </p:nvSpPr>
        <p:spPr>
          <a:xfrm>
            <a:off x="2590805" y="6256335"/>
            <a:ext cx="8128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37" name="Прямоугольник 236"/>
          <p:cNvSpPr/>
          <p:nvPr/>
        </p:nvSpPr>
        <p:spPr>
          <a:xfrm>
            <a:off x="10439401" y="81663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3429002" y="3992842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533975" y="8534453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7010401" y="624840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9049131" y="426720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7829931" y="403860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81010" y="1219201"/>
            <a:ext cx="2392363" cy="2405063"/>
            <a:chOff x="487379" y="7592966"/>
            <a:chExt cx="5699312" cy="2002274"/>
          </a:xfrm>
        </p:grpSpPr>
        <p:sp>
          <p:nvSpPr>
            <p:cNvPr id="245" name="Прямоугольник 244"/>
            <p:cNvSpPr/>
            <p:nvPr/>
          </p:nvSpPr>
          <p:spPr>
            <a:xfrm>
              <a:off x="793713" y="7599575"/>
              <a:ext cx="5173628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51" name="Прямоугольник 250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" name="Прямоугольник 256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8" name="Прямоугольник 257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0" name="Прямоугольник 259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Прямоугольник 266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70" name="Прямоугольник 269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1" name="Прямоугольник 270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72" name="Прямоугольник 271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5275274" y="3257519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74" name="Овал 273"/>
          <p:cNvSpPr>
            <a:spLocks noChangeAspect="1"/>
          </p:cNvSpPr>
          <p:nvPr/>
        </p:nvSpPr>
        <p:spPr>
          <a:xfrm>
            <a:off x="2174988" y="401570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75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2016-2021 гг.)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691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Заголовок 1"/>
          <p:cNvSpPr txBox="1">
            <a:spLocks/>
          </p:cNvSpPr>
          <p:nvPr/>
        </p:nvSpPr>
        <p:spPr bwMode="auto">
          <a:xfrm>
            <a:off x="-11111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20" tIns="32552" rIns="65120" bIns="32552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1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2016-2020 гг.)  </a:t>
            </a:r>
            <a:endParaRPr lang="ru-RU" sz="21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969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74" tIns="45548" rIns="91074" bIns="45548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0" y="1133489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0"/>
            <a:ext cx="12047537" cy="8153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0"/>
            <a:ext cx="1680327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8" y="3832198"/>
            <a:ext cx="1577165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1" y="432400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8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75" y="3275792"/>
            <a:ext cx="1625934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05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2" y="3360768"/>
            <a:ext cx="1886698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1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7" y="3793537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2" y="490630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6" y="2220305"/>
            <a:ext cx="888449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3" y="406577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5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5" y="2054453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7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8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2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1" y="516889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2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21"/>
            <a:ext cx="9509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5" y="5011592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1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9" y="5204053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47" y="5399318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85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8" y="538797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2" y="362389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9" y="375443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1"/>
            <a:ext cx="1644054" cy="178372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73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0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1" y="6339118"/>
            <a:ext cx="1306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5" y="5810352"/>
            <a:ext cx="1676320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4" y="617378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7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4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18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8" y="2474714"/>
            <a:ext cx="1579711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1" y="397033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9" y="4194402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9" y="7123110"/>
            <a:ext cx="6715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9" y="6108930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85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2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4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1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7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65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1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654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8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86330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93"/>
            <a:ext cx="1421845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9" y="539432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45" y="5792974"/>
            <a:ext cx="1407847" cy="1438772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9" y="6067421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95" y="4299157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1" y="47373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4" y="3793942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9" y="3594330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3"/>
            <a:ext cx="16319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3"/>
            <a:ext cx="1174931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74" tIns="45595" rIns="91174" bIns="45595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2" y="2087560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4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3"/>
            <a:ext cx="14239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8" y="8131173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9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3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9" y="3935410"/>
            <a:ext cx="19192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0" y="4432528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1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1"/>
            <a:ext cx="1306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74" y="2675167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85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9876" name="Группа 359"/>
          <p:cNvGrpSpPr>
            <a:grpSpLocks/>
          </p:cNvGrpSpPr>
          <p:nvPr/>
        </p:nvGrpSpPr>
        <p:grpSpPr bwMode="auto">
          <a:xfrm>
            <a:off x="457199" y="8169288"/>
            <a:ext cx="5842001" cy="1087437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9877" name="Прямоугольник 362"/>
          <p:cNvSpPr>
            <a:spLocks noChangeArrowheads="1"/>
          </p:cNvSpPr>
          <p:nvPr/>
        </p:nvSpPr>
        <p:spPr bwMode="auto">
          <a:xfrm>
            <a:off x="1087448" y="8561401"/>
            <a:ext cx="5222875" cy="73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37" tIns="45481" rIns="90937" bIns="45481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2016-2020 гг.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44" y="505870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5" y="6248629"/>
            <a:ext cx="8128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8" y="3859877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37" y="632753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14" y="673487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85" y="766681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84" y="748750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14" y="656107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39" y="300415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30" y="472212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12" y="757421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505" y="2510037"/>
            <a:ext cx="552075" cy="5100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31" y="566919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53" y="838795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77" y="325142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44" y="385445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56" y="494508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66" y="444283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87" y="650079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798" y="545237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73"/>
            <a:ext cx="107632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38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29941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3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36" y="7599575"/>
              <a:ext cx="515888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2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13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3" y="1995499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7" tIns="45572" rIns="91127" bIns="4557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262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2" y="2371739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0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2" y="3216288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04" tIns="45561" rIns="91104" bIns="4556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60424</TotalTime>
  <Words>1272</Words>
  <Application>Microsoft Office PowerPoint</Application>
  <PresentationFormat>A3 (297x420 мм)</PresentationFormat>
  <Paragraphs>675</Paragraphs>
  <Slides>11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11</vt:i4>
      </vt:variant>
    </vt:vector>
  </HeadingPairs>
  <TitlesOfParts>
    <vt:vector size="14" baseType="lpstr">
      <vt:lpstr>Поток</vt:lpstr>
      <vt:lpstr>2_Поток</vt:lpstr>
      <vt:lpstr>3_Поток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3796</cp:revision>
  <cp:lastPrinted>2020-06-04T16:57:06Z</cp:lastPrinted>
  <dcterms:created xsi:type="dcterms:W3CDTF">2016-06-03T06:31:21Z</dcterms:created>
  <dcterms:modified xsi:type="dcterms:W3CDTF">2021-05-17T11:15:10Z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